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756" r:id="rId67"/>
    <p:sldId id="757"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756"/>
            <p14:sldId id="757"/>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4C3"/>
    <a:srgbClr val="7A859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883" autoAdjust="0"/>
  </p:normalViewPr>
  <p:slideViewPr>
    <p:cSldViewPr showGuides="1">
      <p:cViewPr varScale="1">
        <p:scale>
          <a:sx n="68" d="100"/>
          <a:sy n="68" d="100"/>
        </p:scale>
        <p:origin x="768" y="54"/>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9.12.2021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hyperlink" Target="https://smartit.bg/" TargetMode="External"/><Relationship Id="rId13" Type="http://schemas.openxmlformats.org/officeDocument/2006/relationships/image" Target="../media/image75.png"/><Relationship Id="rId18" Type="http://schemas.openxmlformats.org/officeDocument/2006/relationships/hyperlink" Target="https://taulia.com/company/careers/" TargetMode="External"/><Relationship Id="rId3" Type="http://schemas.openxmlformats.org/officeDocument/2006/relationships/image" Target="../media/image70.jp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hyperlink" Target="https://www.coca-colahellenic.com/" TargetMode="External"/><Relationship Id="rId17" Type="http://schemas.openxmlformats.org/officeDocument/2006/relationships/image" Target="../media/image77.png"/><Relationship Id="rId2" Type="http://schemas.openxmlformats.org/officeDocument/2006/relationships/hyperlink" Target="https://www.xs-software.com/" TargetMode="External"/><Relationship Id="rId16" Type="http://schemas.openxmlformats.org/officeDocument/2006/relationships/hyperlink" Target="https://de.draftkings.com/"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4.xml"/><Relationship Id="rId6" Type="http://schemas.openxmlformats.org/officeDocument/2006/relationships/hyperlink" Target="https://www.postbank.bg/" TargetMode="External"/><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6.png"/><Relationship Id="rId23" Type="http://schemas.openxmlformats.org/officeDocument/2006/relationships/image" Target="../media/image80.png"/><Relationship Id="rId10" Type="http://schemas.openxmlformats.org/officeDocument/2006/relationships/hyperlink" Target="https://www.softwaregroup.com/" TargetMode="External"/><Relationship Id="rId19" Type="http://schemas.openxmlformats.org/officeDocument/2006/relationships/image" Target="../media/image78.png"/><Relationship Id="rId4" Type="http://schemas.openxmlformats.org/officeDocument/2006/relationships/hyperlink" Target="https://www.superhosting.bg/" TargetMode="External"/><Relationship Id="rId9" Type="http://schemas.openxmlformats.org/officeDocument/2006/relationships/image" Target="../media/image73.jpg"/><Relationship Id="rId14" Type="http://schemas.openxmlformats.org/officeDocument/2006/relationships/hyperlink" Target="https://indeavr.com/expertise/software-engineering/enterprise-business-application-integration/" TargetMode="External"/><Relationship Id="rId22" Type="http://schemas.openxmlformats.org/officeDocument/2006/relationships/hyperlink" Target="https://createx.b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543078" y="3026757"/>
            <a:ext cx="5981400" cy="1755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a:t>
            </a:r>
            <a:r>
              <a:rPr lang="en-US" sz="5000" dirty="0" smtClean="0"/>
              <a:t>Software</a:t>
            </a:r>
            <a:r>
              <a:rPr lang="bg-BG" sz="5000" dirty="0" smtClean="0"/>
              <a:t> </a:t>
            </a:r>
            <a:r>
              <a:rPr lang="en-US" sz="5000" dirty="0" smtClean="0"/>
              <a:t>Engineering </a:t>
            </a:r>
            <a:r>
              <a:rPr lang="en-US" sz="5000" dirty="0"/>
              <a:t>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smtClean="0">
                <a:solidFill>
                  <a:schemeClr val="bg1"/>
                </a:solidFill>
              </a:rPr>
              <a:t>Inheritance</a:t>
            </a:r>
            <a:r>
              <a:rPr lang="en-US" dirty="0" smtClean="0"/>
              <a:t> allows classes to </a:t>
            </a:r>
            <a:r>
              <a:rPr lang="en-US" b="1" dirty="0" smtClean="0">
                <a:solidFill>
                  <a:schemeClr val="bg1"/>
                </a:solidFill>
              </a:rPr>
              <a:t>inherit data and functionality </a:t>
            </a:r>
            <a:r>
              <a:rPr lang="en-US" dirty="0" smtClean="0"/>
              <a:t>from a </a:t>
            </a:r>
            <a:r>
              <a:rPr lang="en-US" b="1" dirty="0" smtClean="0">
                <a:solidFill>
                  <a:schemeClr val="bg1"/>
                </a:solidFill>
              </a:rPr>
              <a:t>parent class</a:t>
            </a:r>
            <a:r>
              <a:rPr lang="en-US" dirty="0" smtClean="0">
                <a:solidFill>
                  <a:schemeClr val="bg1"/>
                </a:solidFill>
              </a:rPr>
              <a:t> </a:t>
            </a:r>
            <a:r>
              <a:rPr lang="en-US" dirty="0" smtClean="0"/>
              <a:t>(base class)</a:t>
            </a:r>
          </a:p>
          <a:p>
            <a:pPr lvl="1">
              <a:buClr>
                <a:schemeClr val="tx1"/>
              </a:buClr>
            </a:pPr>
            <a:r>
              <a:rPr lang="en-US" b="1" dirty="0" smtClean="0">
                <a:solidFill>
                  <a:schemeClr val="bg1"/>
                </a:solidFill>
              </a:rPr>
              <a:t>Interface</a:t>
            </a:r>
            <a:r>
              <a:rPr lang="en-US" b="1" dirty="0" smtClean="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smtClean="0">
                <a:solidFill>
                  <a:schemeClr val="bg1"/>
                </a:solidFill>
              </a:rPr>
              <a:t>Abstract class</a:t>
            </a:r>
            <a:r>
              <a:rPr lang="en-US" sz="3200" dirty="0" smtClean="0">
                <a:solidFill>
                  <a:schemeClr val="bg1"/>
                </a:solidFill>
              </a:rPr>
              <a:t> </a:t>
            </a:r>
            <a:r>
              <a:rPr lang="en-US" sz="3200" dirty="0" smtClean="0"/>
              <a:t>– </a:t>
            </a:r>
            <a:r>
              <a:rPr lang="en-US" sz="3200" dirty="0"/>
              <a:t>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smtClean="0">
                <a:solidFill>
                  <a:schemeClr val="bg1"/>
                </a:solidFill>
              </a:rPr>
              <a:t>Concrete class</a:t>
            </a:r>
            <a:r>
              <a:rPr lang="en-US" sz="3200" dirty="0" smtClean="0">
                <a:solidFill>
                  <a:schemeClr val="bg1"/>
                </a:solidFill>
              </a:rPr>
              <a:t> </a:t>
            </a:r>
            <a:r>
              <a:rPr lang="en-US" sz="3200" dirty="0" smtClean="0"/>
              <a:t>– </a:t>
            </a:r>
            <a:r>
              <a:rPr lang="en-US" sz="3200" dirty="0"/>
              <a:t>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smtClean="0">
                <a:solidFill>
                  <a:schemeClr val="bg1"/>
                </a:solidFill>
              </a:rPr>
              <a:t>Declarative</a:t>
            </a:r>
            <a:r>
              <a:rPr lang="en-US" dirty="0" smtClean="0"/>
              <a:t> programing approach (not </a:t>
            </a:r>
            <a:r>
              <a:rPr lang="en-US" b="1" dirty="0" smtClean="0">
                <a:solidFill>
                  <a:schemeClr val="bg1"/>
                </a:solidFill>
              </a:rPr>
              <a:t>imperative</a:t>
            </a:r>
            <a:r>
              <a:rPr lang="en-US" dirty="0" smtClean="0"/>
              <a:t>)</a:t>
            </a:r>
          </a:p>
          <a:p>
            <a:pPr lvl="2">
              <a:lnSpc>
                <a:spcPct val="110000"/>
              </a:lnSpc>
              <a:buClr>
                <a:schemeClr val="tx1"/>
              </a:buClr>
            </a:pPr>
            <a:r>
              <a:rPr lang="en-US" dirty="0" smtClean="0"/>
              <a:t>Program </a:t>
            </a:r>
            <a:r>
              <a:rPr lang="en-US" dirty="0"/>
              <a:t>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6766" y="1371604"/>
            <a:ext cx="9139234" cy="5432396"/>
          </a:xfrm>
        </p:spPr>
        <p:txBody>
          <a:bodyPr>
            <a:normAutofit lnSpcReduction="10000"/>
          </a:bodyPr>
          <a:lstStyle/>
          <a:p>
            <a:pPr marL="514713" indent="-514350">
              <a:lnSpc>
                <a:spcPct val="95000"/>
              </a:lnSpc>
            </a:pPr>
            <a:r>
              <a:rPr lang="en-US" sz="3200" dirty="0"/>
              <a:t>The 4 Skills of the Software Engineers</a:t>
            </a:r>
          </a:p>
          <a:p>
            <a:pPr marL="514713" indent="-514350">
              <a:lnSpc>
                <a:spcPct val="95000"/>
              </a:lnSpc>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a:t>
            </a:r>
            <a:r>
              <a:rPr lang="en-US" sz="3000" dirty="0" smtClean="0"/>
              <a:t/>
            </a:r>
            <a:br>
              <a:rPr lang="en-US" sz="3000" dirty="0" smtClean="0"/>
            </a:br>
            <a:r>
              <a:rPr lang="en-US" sz="3000" dirty="0" smtClean="0"/>
              <a:t>Event-Driven </a:t>
            </a:r>
            <a:r>
              <a:rPr lang="en-US" sz="3000" dirty="0"/>
              <a:t>Programming</a:t>
            </a:r>
          </a:p>
          <a:p>
            <a:pPr marL="900475" lvl="1" indent="-457200">
              <a:lnSpc>
                <a:spcPct val="95000"/>
              </a:lnSpc>
            </a:pPr>
            <a:r>
              <a:rPr lang="en-US" sz="3000" dirty="0"/>
              <a:t>Asynchronous Programming and Promises</a:t>
            </a:r>
          </a:p>
          <a:p>
            <a:pPr marL="514713" indent="-514350">
              <a:lnSpc>
                <a:spcPct val="95000"/>
              </a:lnSpc>
            </a:pPr>
            <a:r>
              <a:rPr lang="en-US" sz="3200" dirty="0"/>
              <a:t>Software Architectures, Front-End and </a:t>
            </a:r>
            <a:r>
              <a:rPr lang="en-US" sz="3200" dirty="0" smtClean="0"/>
              <a:t>Back-End</a:t>
            </a:r>
            <a:endParaRPr lang="en-US" sz="3200" dirty="0"/>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a:t>
            </a:r>
            <a:r>
              <a:rPr lang="en-US" dirty="0" smtClean="0"/>
              <a:t>paradigms:</a:t>
            </a:r>
            <a:br>
              <a:rPr lang="en-US" dirty="0" smtClean="0"/>
            </a:br>
            <a:r>
              <a:rPr lang="en-US" b="1" dirty="0" smtClean="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51000" y="1899000"/>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651000" y="4294374"/>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651000" y="5058532"/>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651000" y="5822690"/>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2625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1000" y="1674000"/>
            <a:ext cx="5760000" cy="3962374"/>
          </a:xfrm>
          <a:prstGeom prst="rect">
            <a:avLst/>
          </a:prstGeom>
          <a:ln>
            <a:solidFill>
              <a:srgbClr val="000000"/>
            </a:solidFill>
          </a:ln>
        </p:spPr>
      </p:pic>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sp>
        <p:nvSpPr>
          <p:cNvPr id="7" name="AutoShape 7">
            <a:extLst>
              <a:ext uri="{FF2B5EF4-FFF2-40B4-BE49-F238E27FC236}">
                <a16:creationId xmlns:a16="http://schemas.microsoft.com/office/drawing/2014/main" id="{FFD6F05C-3102-4D72-9C6E-5AB2F124BAD8}"/>
              </a:ext>
            </a:extLst>
          </p:cNvPr>
          <p:cNvSpPr>
            <a:spLocks noChangeArrowheads="1"/>
          </p:cNvSpPr>
          <p:nvPr/>
        </p:nvSpPr>
        <p:spPr bwMode="auto">
          <a:xfrm>
            <a:off x="8076000" y="2079000"/>
            <a:ext cx="2610000" cy="1055608"/>
          </a:xfrm>
          <a:prstGeom prst="wedgeRoundRectCallout">
            <a:avLst>
              <a:gd name="adj1" fmla="val -84863"/>
              <a:gd name="adj2" fmla="val 3980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p:cNvPicPr>
            <a:picLocks noChangeAspect="1"/>
          </p:cNvPicPr>
          <p:nvPr/>
        </p:nvPicPr>
        <p:blipFill>
          <a:blip r:embed="rId2"/>
          <a:stretch>
            <a:fillRect/>
          </a:stretch>
        </p:blipFill>
        <p:spPr>
          <a:xfrm>
            <a:off x="8335537" y="3834000"/>
            <a:ext cx="3417494" cy="2350936"/>
          </a:xfrm>
          <a:prstGeom prst="rect">
            <a:avLst/>
          </a:prstGeom>
          <a:ln>
            <a:solidFill>
              <a:srgbClr val="000000"/>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a:t>
            </a:r>
            <a:r>
              <a:rPr lang="en-US" sz="5000" dirty="0" smtClean="0"/>
              <a:t>of</a:t>
            </a:r>
            <a:r>
              <a:rPr lang="bg-BG" sz="5000" dirty="0" smtClean="0"/>
              <a:t> </a:t>
            </a:r>
            <a:r>
              <a:rPr lang="en-US" sz="5000" dirty="0" smtClean="0"/>
              <a:t>Software </a:t>
            </a:r>
            <a:r>
              <a:rPr lang="en-US" sz="5000" dirty="0"/>
              <a:t>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a:t>
            </a:r>
            <a:r>
              <a:rPr lang="en-US" dirty="0" smtClean="0"/>
              <a:t>called</a:t>
            </a:r>
            <a:endParaRPr lang="en-US" dirty="0"/>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4" name="Picture 3" descr="Logo, company name&#10;&#10;Description automatically generated">
            <a:hlinkClick r:id="rId2"/>
            <a:extLst>
              <a:ext uri="{FF2B5EF4-FFF2-40B4-BE49-F238E27FC236}">
                <a16:creationId xmlns:a16="http://schemas.microsoft.com/office/drawing/2014/main" id="{2939F0F4-3ED6-472B-A433-83EF20E08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32" y="1391822"/>
            <a:ext cx="1758211" cy="1758211"/>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64405134-F300-4030-A7E2-0A23D4A4C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288" y="2854604"/>
            <a:ext cx="2659131" cy="1519503"/>
          </a:xfrm>
          <a:prstGeom prst="rect">
            <a:avLst/>
          </a:prstGeom>
        </p:spPr>
      </p:pic>
      <p:pic>
        <p:nvPicPr>
          <p:cNvPr id="6" name="Picture 5" descr="Graphical user interface, text, application&#10;&#10;Description automatically generated">
            <a:hlinkClick r:id="rId6"/>
            <a:extLst>
              <a:ext uri="{FF2B5EF4-FFF2-40B4-BE49-F238E27FC236}">
                <a16:creationId xmlns:a16="http://schemas.microsoft.com/office/drawing/2014/main" id="{507BF898-91F4-4F65-8FE2-BDBF1AE584C5}"/>
              </a:ext>
            </a:extLst>
          </p:cNvPr>
          <p:cNvPicPr>
            <a:picLocks noChangeAspect="1"/>
          </p:cNvPicPr>
          <p:nvPr/>
        </p:nvPicPr>
        <p:blipFill rotWithShape="1">
          <a:blip r:embed="rId7">
            <a:extLst>
              <a:ext uri="{28A0092B-C50C-407E-A947-70E740481C1C}">
                <a14:useLocalDpi xmlns:a14="http://schemas.microsoft.com/office/drawing/2010/main" val="0"/>
              </a:ext>
            </a:extLst>
          </a:blip>
          <a:srcRect t="7965" b="20467"/>
          <a:stretch/>
        </p:blipFill>
        <p:spPr>
          <a:xfrm>
            <a:off x="3882697" y="5301550"/>
            <a:ext cx="4173036" cy="1367329"/>
          </a:xfrm>
          <a:prstGeom prst="rect">
            <a:avLst/>
          </a:prstGeom>
        </p:spPr>
      </p:pic>
      <p:pic>
        <p:nvPicPr>
          <p:cNvPr id="7" name="Picture 6" descr="Logo, company name&#10;&#10;Description automatically generated">
            <a:hlinkClick r:id="rId8"/>
            <a:extLst>
              <a:ext uri="{FF2B5EF4-FFF2-40B4-BE49-F238E27FC236}">
                <a16:creationId xmlns:a16="http://schemas.microsoft.com/office/drawing/2014/main" id="{E3EFDAD9-ED94-4AC4-A7CF-C064DE74A22E}"/>
              </a:ext>
            </a:extLst>
          </p:cNvPr>
          <p:cNvPicPr>
            <a:picLocks noChangeAspect="1"/>
          </p:cNvPicPr>
          <p:nvPr/>
        </p:nvPicPr>
        <p:blipFill rotWithShape="1">
          <a:blip r:embed="rId9">
            <a:extLst>
              <a:ext uri="{28A0092B-C50C-407E-A947-70E740481C1C}">
                <a14:useLocalDpi xmlns:a14="http://schemas.microsoft.com/office/drawing/2010/main" val="0"/>
              </a:ext>
            </a:extLst>
          </a:blip>
          <a:srcRect l="5546" t="10220" r="4121" b="6578"/>
          <a:stretch/>
        </p:blipFill>
        <p:spPr>
          <a:xfrm>
            <a:off x="8669972" y="1224862"/>
            <a:ext cx="3420000" cy="1800000"/>
          </a:xfrm>
          <a:prstGeom prst="rect">
            <a:avLst/>
          </a:prstGeom>
        </p:spPr>
      </p:pic>
      <p:pic>
        <p:nvPicPr>
          <p:cNvPr id="8" name="Picture 7" descr="Logo&#10;&#10;Description automatically generated">
            <a:hlinkClick r:id="rId10"/>
            <a:extLst>
              <a:ext uri="{FF2B5EF4-FFF2-40B4-BE49-F238E27FC236}">
                <a16:creationId xmlns:a16="http://schemas.microsoft.com/office/drawing/2014/main" id="{45B3249F-54BF-4353-828B-12C972B875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348" y="5253448"/>
            <a:ext cx="3387314" cy="1408060"/>
          </a:xfrm>
          <a:prstGeom prst="rect">
            <a:avLst/>
          </a:prstGeom>
        </p:spPr>
      </p:pic>
      <p:pic>
        <p:nvPicPr>
          <p:cNvPr id="9" name="Picture 8" descr="Text&#10;&#10;Description automatically generated with low confidence">
            <a:hlinkClick r:id="rId12"/>
            <a:extLst>
              <a:ext uri="{FF2B5EF4-FFF2-40B4-BE49-F238E27FC236}">
                <a16:creationId xmlns:a16="http://schemas.microsoft.com/office/drawing/2014/main" id="{35138918-5300-4AE4-879C-1625A6FA9A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6000" y="852525"/>
            <a:ext cx="2953395" cy="2216326"/>
          </a:xfrm>
          <a:prstGeom prst="rect">
            <a:avLst/>
          </a:prstGeom>
        </p:spPr>
      </p:pic>
      <p:pic>
        <p:nvPicPr>
          <p:cNvPr id="10" name="Picture 9" descr="Text, logo&#10;&#10;Description automatically generated">
            <a:hlinkClick r:id="rId14"/>
            <a:extLst>
              <a:ext uri="{FF2B5EF4-FFF2-40B4-BE49-F238E27FC236}">
                <a16:creationId xmlns:a16="http://schemas.microsoft.com/office/drawing/2014/main" id="{8C2C72FA-551E-4848-897A-ADE3CB2FA6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71352" y="4065995"/>
            <a:ext cx="3393105" cy="1156010"/>
          </a:xfrm>
          <a:prstGeom prst="rect">
            <a:avLst/>
          </a:prstGeom>
        </p:spPr>
      </p:pic>
      <p:pic>
        <p:nvPicPr>
          <p:cNvPr id="11" name="Picture 10" descr="Logo&#10;&#10;Description automatically generated">
            <a:hlinkClick r:id="rId16"/>
            <a:extLst>
              <a:ext uri="{FF2B5EF4-FFF2-40B4-BE49-F238E27FC236}">
                <a16:creationId xmlns:a16="http://schemas.microsoft.com/office/drawing/2014/main" id="{CE39ED70-FF59-475C-BBB5-94AFF55F70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9201" y="3372209"/>
            <a:ext cx="2756894" cy="1490908"/>
          </a:xfrm>
          <a:prstGeom prst="rect">
            <a:avLst/>
          </a:prstGeom>
        </p:spPr>
      </p:pic>
      <p:pic>
        <p:nvPicPr>
          <p:cNvPr id="12" name="Picture 11" descr="Logo&#10;&#10;Description automatically generated">
            <a:hlinkClick r:id="rId18"/>
            <a:extLst>
              <a:ext uri="{FF2B5EF4-FFF2-40B4-BE49-F238E27FC236}">
                <a16:creationId xmlns:a16="http://schemas.microsoft.com/office/drawing/2014/main" id="{73811D35-BA35-44E3-AD5A-2AACE855CC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73891" y="2725641"/>
            <a:ext cx="3696057" cy="1367328"/>
          </a:xfrm>
          <a:prstGeom prst="rect">
            <a:avLst/>
          </a:prstGeom>
        </p:spPr>
      </p:pic>
      <p:pic>
        <p:nvPicPr>
          <p:cNvPr id="13" name="Picture 12" descr="Shape&#10;&#10;Description automatically generated with medium confidence">
            <a:hlinkClick r:id="rId20"/>
            <a:extLst>
              <a:ext uri="{FF2B5EF4-FFF2-40B4-BE49-F238E27FC236}">
                <a16:creationId xmlns:a16="http://schemas.microsoft.com/office/drawing/2014/main" id="{2A7DB228-8D59-4367-804C-D8790DA121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93397" y="4764658"/>
            <a:ext cx="2446935" cy="1658179"/>
          </a:xfrm>
          <a:prstGeom prst="rect">
            <a:avLst/>
          </a:prstGeom>
        </p:spPr>
      </p:pic>
      <p:pic>
        <p:nvPicPr>
          <p:cNvPr id="14" name="Picture 13">
            <a:hlinkClick r:id="rId22"/>
            <a:extLst>
              <a:ext uri="{FF2B5EF4-FFF2-40B4-BE49-F238E27FC236}">
                <a16:creationId xmlns:a16="http://schemas.microsoft.com/office/drawing/2014/main" id="{7CC86C92-0BFC-4027-B5C9-A67CE050AFDA}"/>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5771352" y="1528909"/>
            <a:ext cx="2485055" cy="1191906"/>
          </a:xfrm>
          <a:prstGeom prst="rect">
            <a:avLst/>
          </a:prstGeom>
        </p:spPr>
      </p:pic>
    </p:spTree>
    <p:extLst>
      <p:ext uri="{BB962C8B-B14F-4D97-AF65-F5344CB8AC3E}">
        <p14:creationId xmlns:p14="http://schemas.microsoft.com/office/powerpoint/2010/main" val="38387716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588" y="1804627"/>
            <a:ext cx="4042163" cy="3991238"/>
          </a:xfrm>
          <a:prstGeom prst="rect">
            <a:avLst/>
          </a:prstGeom>
          <a:noFill/>
        </p:spPr>
      </p:pic>
      <p:pic>
        <p:nvPicPr>
          <p:cNvPr id="8" name="Picture 7">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1882001" y="2264942"/>
            <a:ext cx="3284393" cy="3070608"/>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09963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49119</TotalTime>
  <Words>16355</Words>
  <Application>Microsoft Office PowerPoint</Application>
  <PresentationFormat>Widescreen</PresentationFormat>
  <Paragraphs>1964</Paragraphs>
  <Slides>69</Slides>
  <Notes>60</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맑은 고딕</vt: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Yoana</cp:lastModifiedBy>
  <cp:revision>1571</cp:revision>
  <dcterms:created xsi:type="dcterms:W3CDTF">2018-05-23T13:08:44Z</dcterms:created>
  <dcterms:modified xsi:type="dcterms:W3CDTF">2021-12-09T09:11:01Z</dcterms:modified>
  <cp:category>programming;education;software development</cp:category>
</cp:coreProperties>
</file>